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63" r:id="rId3"/>
    <p:sldMasterId id="2147483667" r:id="rId4"/>
  </p:sldMasterIdLst>
  <p:notesMasterIdLst>
    <p:notesMasterId r:id="rId23"/>
  </p:notesMasterIdLst>
  <p:handoutMasterIdLst>
    <p:handoutMasterId r:id="rId24"/>
  </p:handoutMasterIdLst>
  <p:sldIdLst>
    <p:sldId id="258" r:id="rId5"/>
    <p:sldId id="335" r:id="rId6"/>
    <p:sldId id="343" r:id="rId7"/>
    <p:sldId id="344" r:id="rId8"/>
    <p:sldId id="345" r:id="rId9"/>
    <p:sldId id="307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6" r:id="rId18"/>
    <p:sldId id="347" r:id="rId19"/>
    <p:sldId id="348" r:id="rId20"/>
    <p:sldId id="349" r:id="rId21"/>
    <p:sldId id="305" r:id="rId22"/>
  </p:sldIdLst>
  <p:sldSz cx="9144000" cy="6858000" type="screen4x3"/>
  <p:notesSz cx="6805613" cy="9939338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3E90"/>
    <a:srgbClr val="FC8A0E"/>
    <a:srgbClr val="FC750E"/>
    <a:srgbClr val="C2113A"/>
    <a:srgbClr val="C0504D"/>
    <a:srgbClr val="FCC00E"/>
    <a:srgbClr val="002A6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343" autoAdjust="0"/>
  </p:normalViewPr>
  <p:slideViewPr>
    <p:cSldViewPr snapToGrid="0" snapToObjects="1">
      <p:cViewPr varScale="1">
        <p:scale>
          <a:sx n="68" d="100"/>
          <a:sy n="68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0ED83-A0C6-4CDC-AD79-A2E201CC90D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AD8B801-D866-48A6-8F5D-C8D6C2DC0927}">
      <dgm:prSet phldrT="[Texte]" custT="1"/>
      <dgm:spPr>
        <a:solidFill>
          <a:srgbClr val="FC8A0E"/>
        </a:solidFill>
      </dgm:spPr>
      <dgm:t>
        <a:bodyPr/>
        <a:lstStyle/>
        <a:p>
          <a:r>
            <a:rPr lang="fr-FR" sz="1600" b="1" dirty="0"/>
            <a:t>1</a:t>
          </a:r>
        </a:p>
        <a:p>
          <a:r>
            <a:rPr lang="fr-FR" sz="1600" b="1" dirty="0"/>
            <a:t>Les pépites</a:t>
          </a:r>
        </a:p>
      </dgm:t>
    </dgm:pt>
    <dgm:pt modelId="{F676C5B9-B578-445B-B946-8296505A0471}" type="parTrans" cxnId="{99EFC240-0EE3-4299-A774-EEA2E8E65CA7}">
      <dgm:prSet/>
      <dgm:spPr/>
      <dgm:t>
        <a:bodyPr/>
        <a:lstStyle/>
        <a:p>
          <a:endParaRPr lang="fr-FR"/>
        </a:p>
      </dgm:t>
    </dgm:pt>
    <dgm:pt modelId="{D95950C9-7DBB-4EA5-9E29-0BF8AD771E01}" type="sibTrans" cxnId="{99EFC240-0EE3-4299-A774-EEA2E8E65CA7}">
      <dgm:prSet/>
      <dgm:spPr/>
      <dgm:t>
        <a:bodyPr/>
        <a:lstStyle/>
        <a:p>
          <a:endParaRPr lang="fr-FR"/>
        </a:p>
      </dgm:t>
    </dgm:pt>
    <dgm:pt modelId="{DF44CF4A-1EA9-47D4-8DE0-F68B87A5516D}">
      <dgm:prSet phldrT="[Texte]" custT="1"/>
      <dgm:spPr>
        <a:solidFill>
          <a:srgbClr val="833E90"/>
        </a:solidFill>
      </dgm:spPr>
      <dgm:t>
        <a:bodyPr/>
        <a:lstStyle/>
        <a:p>
          <a:r>
            <a:rPr lang="fr-FR" sz="1600" b="1" dirty="0"/>
            <a:t>3</a:t>
          </a:r>
        </a:p>
        <a:p>
          <a:r>
            <a:rPr lang="fr-FR" sz="1600" b="1" dirty="0"/>
            <a:t>L’ambition</a:t>
          </a:r>
        </a:p>
        <a:p>
          <a:r>
            <a:rPr lang="fr-FR" sz="1600" b="1" dirty="0"/>
            <a:t>Les rêves</a:t>
          </a:r>
        </a:p>
      </dgm:t>
    </dgm:pt>
    <dgm:pt modelId="{340AB4F7-EC97-4225-951C-46DBC9A872A2}" type="parTrans" cxnId="{722C92D9-CD54-4802-9DD4-77FC6DB265DD}">
      <dgm:prSet/>
      <dgm:spPr/>
      <dgm:t>
        <a:bodyPr/>
        <a:lstStyle/>
        <a:p>
          <a:endParaRPr lang="fr-FR"/>
        </a:p>
      </dgm:t>
    </dgm:pt>
    <dgm:pt modelId="{7575C2DF-421C-4BF8-B7C6-1969D027C221}" type="sibTrans" cxnId="{722C92D9-CD54-4802-9DD4-77FC6DB265DD}">
      <dgm:prSet/>
      <dgm:spPr/>
      <dgm:t>
        <a:bodyPr/>
        <a:lstStyle/>
        <a:p>
          <a:endParaRPr lang="fr-FR"/>
        </a:p>
      </dgm:t>
    </dgm:pt>
    <dgm:pt modelId="{D4D008C6-CFB6-431E-AD72-4D305FF479BC}">
      <dgm:prSet phldrT="[Texte]" custT="1"/>
      <dgm:spPr/>
      <dgm:t>
        <a:bodyPr/>
        <a:lstStyle/>
        <a:p>
          <a:r>
            <a:rPr lang="fr-FR" sz="1600" b="1" dirty="0"/>
            <a:t>2</a:t>
          </a:r>
        </a:p>
        <a:p>
          <a:r>
            <a:rPr lang="fr-FR" sz="1600" b="1" dirty="0"/>
            <a:t>Les métiers</a:t>
          </a:r>
        </a:p>
      </dgm:t>
    </dgm:pt>
    <dgm:pt modelId="{D61F5D4D-2FCD-4138-ADF6-277F7D19F300}" type="sibTrans" cxnId="{DC00901F-C9DF-4027-8731-12CD4B04A90A}">
      <dgm:prSet/>
      <dgm:spPr/>
      <dgm:t>
        <a:bodyPr/>
        <a:lstStyle/>
        <a:p>
          <a:endParaRPr lang="fr-FR"/>
        </a:p>
      </dgm:t>
    </dgm:pt>
    <dgm:pt modelId="{A0DDCFD2-7CED-425A-8E1C-4B3BBBA6521F}" type="parTrans" cxnId="{DC00901F-C9DF-4027-8731-12CD4B04A90A}">
      <dgm:prSet/>
      <dgm:spPr/>
      <dgm:t>
        <a:bodyPr/>
        <a:lstStyle/>
        <a:p>
          <a:endParaRPr lang="fr-FR"/>
        </a:p>
      </dgm:t>
    </dgm:pt>
    <dgm:pt modelId="{3C214BCC-E5FB-40BD-A6DD-B0036C113EA3}" type="pres">
      <dgm:prSet presAssocID="{5D70ED83-A0C6-4CDC-AD79-A2E201CC90DF}" presName="CompostProcess" presStyleCnt="0">
        <dgm:presLayoutVars>
          <dgm:dir/>
          <dgm:resizeHandles val="exact"/>
        </dgm:presLayoutVars>
      </dgm:prSet>
      <dgm:spPr/>
    </dgm:pt>
    <dgm:pt modelId="{CF3BF373-8711-45ED-9C8E-376A22181D36}" type="pres">
      <dgm:prSet presAssocID="{5D70ED83-A0C6-4CDC-AD79-A2E201CC90DF}" presName="arrow" presStyleLbl="bgShp" presStyleIdx="0" presStyleCnt="1" custScaleX="117647"/>
      <dgm:spPr/>
    </dgm:pt>
    <dgm:pt modelId="{9A6E4A10-F684-466B-9574-1B22F79EAD29}" type="pres">
      <dgm:prSet presAssocID="{5D70ED83-A0C6-4CDC-AD79-A2E201CC90DF}" presName="linearProcess" presStyleCnt="0"/>
      <dgm:spPr/>
    </dgm:pt>
    <dgm:pt modelId="{6308A5C8-BABB-499D-9E79-C294B0DCBFC9}" type="pres">
      <dgm:prSet presAssocID="{EAD8B801-D866-48A6-8F5D-C8D6C2DC0927}" presName="textNode" presStyleLbl="node1" presStyleIdx="0" presStyleCnt="3" custScaleX="81640" custScaleY="73730" custLinFactX="-16636" custLinFactNeighborX="-100000" custLinFactNeighborY="0">
        <dgm:presLayoutVars>
          <dgm:bulletEnabled val="1"/>
        </dgm:presLayoutVars>
      </dgm:prSet>
      <dgm:spPr/>
    </dgm:pt>
    <dgm:pt modelId="{0631EFE5-4951-4EEF-8515-ECBC90C59B6A}" type="pres">
      <dgm:prSet presAssocID="{D95950C9-7DBB-4EA5-9E29-0BF8AD771E01}" presName="sibTrans" presStyleCnt="0"/>
      <dgm:spPr/>
    </dgm:pt>
    <dgm:pt modelId="{5E1CD5CB-50CF-4927-8DB0-715EB6D07B5E}" type="pres">
      <dgm:prSet presAssocID="{D4D008C6-CFB6-431E-AD72-4D305FF479BC}" presName="textNode" presStyleLbl="node1" presStyleIdx="1" presStyleCnt="3" custScaleX="81640" custScaleY="73730" custLinFactX="-16636" custLinFactNeighborX="-100000" custLinFactNeighborY="0">
        <dgm:presLayoutVars>
          <dgm:bulletEnabled val="1"/>
        </dgm:presLayoutVars>
      </dgm:prSet>
      <dgm:spPr/>
    </dgm:pt>
    <dgm:pt modelId="{EF849F13-6265-45F1-83BB-6FCF125B47D6}" type="pres">
      <dgm:prSet presAssocID="{D61F5D4D-2FCD-4138-ADF6-277F7D19F300}" presName="sibTrans" presStyleCnt="0"/>
      <dgm:spPr/>
    </dgm:pt>
    <dgm:pt modelId="{0C358AE7-5745-4E6F-AF6A-2BF8D29289F7}" type="pres">
      <dgm:prSet presAssocID="{DF44CF4A-1EA9-47D4-8DE0-F68B87A5516D}" presName="textNode" presStyleLbl="node1" presStyleIdx="2" presStyleCnt="3" custScaleX="81640" custScaleY="73730" custLinFactX="-16636" custLinFactNeighborX="-100000" custLinFactNeighborY="0">
        <dgm:presLayoutVars>
          <dgm:bulletEnabled val="1"/>
        </dgm:presLayoutVars>
      </dgm:prSet>
      <dgm:spPr/>
    </dgm:pt>
  </dgm:ptLst>
  <dgm:cxnLst>
    <dgm:cxn modelId="{DC00901F-C9DF-4027-8731-12CD4B04A90A}" srcId="{5D70ED83-A0C6-4CDC-AD79-A2E201CC90DF}" destId="{D4D008C6-CFB6-431E-AD72-4D305FF479BC}" srcOrd="1" destOrd="0" parTransId="{A0DDCFD2-7CED-425A-8E1C-4B3BBBA6521F}" sibTransId="{D61F5D4D-2FCD-4138-ADF6-277F7D19F300}"/>
    <dgm:cxn modelId="{AE41CB22-804B-42B4-83A7-3B8FA4D699B8}" type="presOf" srcId="{D4D008C6-CFB6-431E-AD72-4D305FF479BC}" destId="{5E1CD5CB-50CF-4927-8DB0-715EB6D07B5E}" srcOrd="0" destOrd="0" presId="urn:microsoft.com/office/officeart/2005/8/layout/hProcess9"/>
    <dgm:cxn modelId="{99EFC240-0EE3-4299-A774-EEA2E8E65CA7}" srcId="{5D70ED83-A0C6-4CDC-AD79-A2E201CC90DF}" destId="{EAD8B801-D866-48A6-8F5D-C8D6C2DC0927}" srcOrd="0" destOrd="0" parTransId="{F676C5B9-B578-445B-B946-8296505A0471}" sibTransId="{D95950C9-7DBB-4EA5-9E29-0BF8AD771E01}"/>
    <dgm:cxn modelId="{829D7D5B-4EE7-41E5-A83C-1FBC08BAE932}" type="presOf" srcId="{5D70ED83-A0C6-4CDC-AD79-A2E201CC90DF}" destId="{3C214BCC-E5FB-40BD-A6DD-B0036C113EA3}" srcOrd="0" destOrd="0" presId="urn:microsoft.com/office/officeart/2005/8/layout/hProcess9"/>
    <dgm:cxn modelId="{F2C67342-6755-4A90-8272-C9C0248561AB}" type="presOf" srcId="{DF44CF4A-1EA9-47D4-8DE0-F68B87A5516D}" destId="{0C358AE7-5745-4E6F-AF6A-2BF8D29289F7}" srcOrd="0" destOrd="0" presId="urn:microsoft.com/office/officeart/2005/8/layout/hProcess9"/>
    <dgm:cxn modelId="{DBA55B93-6CCD-45F3-BCD1-B02A2B880F76}" type="presOf" srcId="{EAD8B801-D866-48A6-8F5D-C8D6C2DC0927}" destId="{6308A5C8-BABB-499D-9E79-C294B0DCBFC9}" srcOrd="0" destOrd="0" presId="urn:microsoft.com/office/officeart/2005/8/layout/hProcess9"/>
    <dgm:cxn modelId="{722C92D9-CD54-4802-9DD4-77FC6DB265DD}" srcId="{5D70ED83-A0C6-4CDC-AD79-A2E201CC90DF}" destId="{DF44CF4A-1EA9-47D4-8DE0-F68B87A5516D}" srcOrd="2" destOrd="0" parTransId="{340AB4F7-EC97-4225-951C-46DBC9A872A2}" sibTransId="{7575C2DF-421C-4BF8-B7C6-1969D027C221}"/>
    <dgm:cxn modelId="{E3BDAE29-2281-40FB-BE7D-3E612B7AF6B5}" type="presParOf" srcId="{3C214BCC-E5FB-40BD-A6DD-B0036C113EA3}" destId="{CF3BF373-8711-45ED-9C8E-376A22181D36}" srcOrd="0" destOrd="0" presId="urn:microsoft.com/office/officeart/2005/8/layout/hProcess9"/>
    <dgm:cxn modelId="{E9B290DC-89F7-43EC-8D4E-E43B1E5EB000}" type="presParOf" srcId="{3C214BCC-E5FB-40BD-A6DD-B0036C113EA3}" destId="{9A6E4A10-F684-466B-9574-1B22F79EAD29}" srcOrd="1" destOrd="0" presId="urn:microsoft.com/office/officeart/2005/8/layout/hProcess9"/>
    <dgm:cxn modelId="{6A193258-7E0E-416F-B0D5-90C747D0A89B}" type="presParOf" srcId="{9A6E4A10-F684-466B-9574-1B22F79EAD29}" destId="{6308A5C8-BABB-499D-9E79-C294B0DCBFC9}" srcOrd="0" destOrd="0" presId="urn:microsoft.com/office/officeart/2005/8/layout/hProcess9"/>
    <dgm:cxn modelId="{879F33C0-2B07-47AD-AB6F-183FB9EBE42E}" type="presParOf" srcId="{9A6E4A10-F684-466B-9574-1B22F79EAD29}" destId="{0631EFE5-4951-4EEF-8515-ECBC90C59B6A}" srcOrd="1" destOrd="0" presId="urn:microsoft.com/office/officeart/2005/8/layout/hProcess9"/>
    <dgm:cxn modelId="{758FA48F-8808-40E3-892E-6D63C0456C05}" type="presParOf" srcId="{9A6E4A10-F684-466B-9574-1B22F79EAD29}" destId="{5E1CD5CB-50CF-4927-8DB0-715EB6D07B5E}" srcOrd="2" destOrd="0" presId="urn:microsoft.com/office/officeart/2005/8/layout/hProcess9"/>
    <dgm:cxn modelId="{E5B7967C-A465-4D18-8E7D-228AC54FE35F}" type="presParOf" srcId="{9A6E4A10-F684-466B-9574-1B22F79EAD29}" destId="{EF849F13-6265-45F1-83BB-6FCF125B47D6}" srcOrd="3" destOrd="0" presId="urn:microsoft.com/office/officeart/2005/8/layout/hProcess9"/>
    <dgm:cxn modelId="{5E956132-612D-4305-AF0F-8C3541D13B53}" type="presParOf" srcId="{9A6E4A10-F684-466B-9574-1B22F79EAD29}" destId="{0C358AE7-5745-4E6F-AF6A-2BF8D29289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BF373-8711-45ED-9C8E-376A22181D36}">
      <dsp:nvSpPr>
        <dsp:cNvPr id="0" name=""/>
        <dsp:cNvSpPr/>
      </dsp:nvSpPr>
      <dsp:spPr>
        <a:xfrm>
          <a:off x="1" y="0"/>
          <a:ext cx="6800846" cy="325834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8A5C8-BABB-499D-9E79-C294B0DCBFC9}">
      <dsp:nvSpPr>
        <dsp:cNvPr id="0" name=""/>
        <dsp:cNvSpPr/>
      </dsp:nvSpPr>
      <dsp:spPr>
        <a:xfrm>
          <a:off x="0" y="1148696"/>
          <a:ext cx="1665664" cy="960950"/>
        </a:xfrm>
        <a:prstGeom prst="roundRect">
          <a:avLst/>
        </a:prstGeom>
        <a:solidFill>
          <a:srgbClr val="FC8A0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Les pépites</a:t>
          </a:r>
        </a:p>
      </dsp:txBody>
      <dsp:txXfrm>
        <a:off x="46910" y="1195606"/>
        <a:ext cx="1571844" cy="867130"/>
      </dsp:txXfrm>
    </dsp:sp>
    <dsp:sp modelId="{5E1CD5CB-50CF-4927-8DB0-715EB6D07B5E}">
      <dsp:nvSpPr>
        <dsp:cNvPr id="0" name=""/>
        <dsp:cNvSpPr/>
      </dsp:nvSpPr>
      <dsp:spPr>
        <a:xfrm>
          <a:off x="1888133" y="1148696"/>
          <a:ext cx="1665664" cy="96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Les métiers</a:t>
          </a:r>
        </a:p>
      </dsp:txBody>
      <dsp:txXfrm>
        <a:off x="1935043" y="1195606"/>
        <a:ext cx="1571844" cy="867130"/>
      </dsp:txXfrm>
    </dsp:sp>
    <dsp:sp modelId="{0C358AE7-5745-4E6F-AF6A-2BF8D29289F7}">
      <dsp:nvSpPr>
        <dsp:cNvPr id="0" name=""/>
        <dsp:cNvSpPr/>
      </dsp:nvSpPr>
      <dsp:spPr>
        <a:xfrm>
          <a:off x="3893840" y="1148696"/>
          <a:ext cx="1665664" cy="960950"/>
        </a:xfrm>
        <a:prstGeom prst="roundRect">
          <a:avLst/>
        </a:prstGeom>
        <a:solidFill>
          <a:srgbClr val="833E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3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L’ambition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Les rêves</a:t>
          </a:r>
        </a:p>
      </dsp:txBody>
      <dsp:txXfrm>
        <a:off x="3940750" y="1195606"/>
        <a:ext cx="1571844" cy="86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16F34B-0D28-45EF-9693-E73312384D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95" cy="49795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4C226-8BCD-490D-9723-540960D88B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742" y="1"/>
            <a:ext cx="2949395" cy="49795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FF302F-F2FB-4257-AEF3-FED00CFC9248}" type="datetimeFigureOut">
              <a:rPr lang="en-US" altLang="en-US"/>
              <a:pPr>
                <a:defRPr/>
              </a:pPr>
              <a:t>10/3/2019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B57BB-93B7-41EA-A9CE-843530FE78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1386"/>
            <a:ext cx="2949395" cy="49795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B41AA-EB77-4780-80DA-99E1162D59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742" y="9441386"/>
            <a:ext cx="2949395" cy="497952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B9519F-6904-4E71-BAEA-F76AC013F2F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7CE28ED-0566-496B-A2EE-D0B184EC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395" cy="49795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59CE93-60AD-4638-9029-AB3B22580B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742" y="1"/>
            <a:ext cx="2949395" cy="49795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4F0A5E-E3D5-47A3-95C2-7950A84FFD99}" type="datetimeFigureOut">
              <a:rPr lang="en-US" altLang="en-US"/>
              <a:pPr>
                <a:defRPr/>
              </a:pPr>
              <a:t>10/3/2019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6CBD2A0-8019-4477-BC05-F2244CEC30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64499AA-8D42-437E-99A6-9E0F937B0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857" y="4783965"/>
            <a:ext cx="5443900" cy="3912956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4819F-520D-4B6F-A21C-B07A34E9C3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1386"/>
            <a:ext cx="2949395" cy="497952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DB181-FE55-471F-A197-3C4721231D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742" y="9441386"/>
            <a:ext cx="2949395" cy="497952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48664A-6F9B-43C6-97F1-2CAA9B879DD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>
            <a:extLst>
              <a:ext uri="{FF2B5EF4-FFF2-40B4-BE49-F238E27FC236}">
                <a16:creationId xmlns:a16="http://schemas.microsoft.com/office/drawing/2014/main" id="{0A9F8DA0-4036-4FD2-8FDA-9125663614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notes 2">
            <a:extLst>
              <a:ext uri="{FF2B5EF4-FFF2-40B4-BE49-F238E27FC236}">
                <a16:creationId xmlns:a16="http://schemas.microsoft.com/office/drawing/2014/main" id="{AC748AAB-DE99-45EC-B630-2467F5850B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8196" name="Espace réservé du numéro de diapositive 3">
            <a:extLst>
              <a:ext uri="{FF2B5EF4-FFF2-40B4-BE49-F238E27FC236}">
                <a16:creationId xmlns:a16="http://schemas.microsoft.com/office/drawing/2014/main" id="{DFC6A477-6183-491E-9D9F-CDFE1DD68A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64114F0-C817-43B8-96FA-358970056FB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971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254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844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2761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651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81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107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16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89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67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65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775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37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>
            <a:extLst>
              <a:ext uri="{FF2B5EF4-FFF2-40B4-BE49-F238E27FC236}">
                <a16:creationId xmlns:a16="http://schemas.microsoft.com/office/drawing/2014/main" id="{5AE5EB08-4E7A-471B-BE97-FE3AAA1692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>
            <a:extLst>
              <a:ext uri="{FF2B5EF4-FFF2-40B4-BE49-F238E27FC236}">
                <a16:creationId xmlns:a16="http://schemas.microsoft.com/office/drawing/2014/main" id="{41BD590F-9AF0-499C-A2CD-EFABE4FC8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0244" name="Espace réservé du numéro de diapositive 3">
            <a:extLst>
              <a:ext uri="{FF2B5EF4-FFF2-40B4-BE49-F238E27FC236}">
                <a16:creationId xmlns:a16="http://schemas.microsoft.com/office/drawing/2014/main" id="{3855F5C1-981B-4734-97BF-45ED879460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E9FD1BD-8ABF-4B39-B3AC-FD0791EB5CC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338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0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53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8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863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8" descr="background-01.jpg">
            <a:extLst>
              <a:ext uri="{FF2B5EF4-FFF2-40B4-BE49-F238E27FC236}">
                <a16:creationId xmlns:a16="http://schemas.microsoft.com/office/drawing/2014/main" id="{8CD4F406-7817-4380-9347-2978A57ED2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8"/>
            <a:ext cx="9144000" cy="647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12">
            <a:extLst>
              <a:ext uri="{FF2B5EF4-FFF2-40B4-BE49-F238E27FC236}">
                <a16:creationId xmlns:a16="http://schemas.microsoft.com/office/drawing/2014/main" id="{12208777-678D-44C6-91E8-8C2094B796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948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1" descr="Logo-header.png">
            <a:extLst>
              <a:ext uri="{FF2B5EF4-FFF2-40B4-BE49-F238E27FC236}">
                <a16:creationId xmlns:a16="http://schemas.microsoft.com/office/drawing/2014/main" id="{62FE5666-A44C-4537-8C7D-C23B48AA1EC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04800"/>
            <a:ext cx="83693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2" descr="background-02.jpg">
            <a:extLst>
              <a:ext uri="{FF2B5EF4-FFF2-40B4-BE49-F238E27FC236}">
                <a16:creationId xmlns:a16="http://schemas.microsoft.com/office/drawing/2014/main" id="{420E0867-B592-48A8-8A8F-CCEBFDFDD0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 9">
            <a:extLst>
              <a:ext uri="{FF2B5EF4-FFF2-40B4-BE49-F238E27FC236}">
                <a16:creationId xmlns:a16="http://schemas.microsoft.com/office/drawing/2014/main" id="{57CED5B2-8F82-4D39-8758-FF0CBD5722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0925"/>
            <a:ext cx="9144000" cy="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 1" descr="Logo-footer.png">
            <a:extLst>
              <a:ext uri="{FF2B5EF4-FFF2-40B4-BE49-F238E27FC236}">
                <a16:creationId xmlns:a16="http://schemas.microsoft.com/office/drawing/2014/main" id="{D81111BA-E5DF-4234-AF0D-B59AD5516BD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6375400"/>
            <a:ext cx="8154987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3" descr="background-01.jpg">
            <a:extLst>
              <a:ext uri="{FF2B5EF4-FFF2-40B4-BE49-F238E27FC236}">
                <a16:creationId xmlns:a16="http://schemas.microsoft.com/office/drawing/2014/main" id="{52B8295F-5165-4A0C-95EA-53C0F62A25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Image 12">
            <a:extLst>
              <a:ext uri="{FF2B5EF4-FFF2-40B4-BE49-F238E27FC236}">
                <a16:creationId xmlns:a16="http://schemas.microsoft.com/office/drawing/2014/main" id="{C4B6EC3B-4576-4F44-ABBE-805776AB73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5400" y="5767388"/>
            <a:ext cx="91948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 10">
            <a:extLst>
              <a:ext uri="{FF2B5EF4-FFF2-40B4-BE49-F238E27FC236}">
                <a16:creationId xmlns:a16="http://schemas.microsoft.com/office/drawing/2014/main" id="{B77686C0-3F03-4747-B481-32A8ABF6674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25"/>
            <a:ext cx="84201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oneTexte 14">
            <a:extLst>
              <a:ext uri="{FF2B5EF4-FFF2-40B4-BE49-F238E27FC236}">
                <a16:creationId xmlns:a16="http://schemas.microsoft.com/office/drawing/2014/main" id="{11A450DF-ABDB-42AC-BC21-362BFEC3BB4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31625" y="390525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fr-FR"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13" descr="background-01.jpg">
            <a:extLst>
              <a:ext uri="{FF2B5EF4-FFF2-40B4-BE49-F238E27FC236}">
                <a16:creationId xmlns:a16="http://schemas.microsoft.com/office/drawing/2014/main" id="{54E8EBEC-EA3A-4630-9DA0-F032CD2B1D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7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Image 12">
            <a:extLst>
              <a:ext uri="{FF2B5EF4-FFF2-40B4-BE49-F238E27FC236}">
                <a16:creationId xmlns:a16="http://schemas.microsoft.com/office/drawing/2014/main" id="{CF7C1EFC-99EA-4397-9E8F-A7E4781C138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5400" y="5767388"/>
            <a:ext cx="91948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Image 10">
            <a:extLst>
              <a:ext uri="{FF2B5EF4-FFF2-40B4-BE49-F238E27FC236}">
                <a16:creationId xmlns:a16="http://schemas.microsoft.com/office/drawing/2014/main" id="{A7F7F6F8-63C3-4D7A-B920-C43B81BECC8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6207125"/>
            <a:ext cx="84201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ZoneTexte 14">
            <a:extLst>
              <a:ext uri="{FF2B5EF4-FFF2-40B4-BE49-F238E27FC236}">
                <a16:creationId xmlns:a16="http://schemas.microsoft.com/office/drawing/2014/main" id="{4E91B2E7-07D4-4FCB-A2A1-F06ADC4840E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731625" y="390525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fr-FR">
              <a:solidFill>
                <a:prstClr val="black"/>
              </a:solidFill>
              <a:latin typeface="Calibri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5">
            <a:extLst>
              <a:ext uri="{FF2B5EF4-FFF2-40B4-BE49-F238E27FC236}">
                <a16:creationId xmlns:a16="http://schemas.microsoft.com/office/drawing/2014/main" id="{D313D310-7EDE-42ED-A858-3571D0089D72}"/>
              </a:ext>
            </a:extLst>
          </p:cNvPr>
          <p:cNvSpPr txBox="1">
            <a:spLocks/>
          </p:cNvSpPr>
          <p:nvPr/>
        </p:nvSpPr>
        <p:spPr>
          <a:xfrm>
            <a:off x="457200" y="3261346"/>
            <a:ext cx="8420100" cy="137415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r-FR" sz="2000" dirty="0">
                <a:latin typeface="Gill Sans MT" panose="020B0502020104020203" pitchFamily="34" charset="0"/>
              </a:rPr>
              <a:t>UTILISER LES OUTILS DIAGNOSTIC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2000" dirty="0">
                <a:latin typeface="Gill Sans MT" panose="020B0502020104020203" pitchFamily="34" charset="0"/>
              </a:rPr>
              <a:t>JEU « ME CONNAITRE »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F73CEE28-87A7-4E91-87FD-104E7F92A74A}"/>
              </a:ext>
            </a:extLst>
          </p:cNvPr>
          <p:cNvSpPr txBox="1">
            <a:spLocks/>
          </p:cNvSpPr>
          <p:nvPr/>
        </p:nvSpPr>
        <p:spPr>
          <a:xfrm>
            <a:off x="457200" y="3751263"/>
            <a:ext cx="5181600" cy="8842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Étape 3 : l’ambition, le rêve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46112" y="1121569"/>
            <a:ext cx="80057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Prendre le jeu de cartes « objectifs/ambitions ». Le jeune doit passer en revue rapidement et trier les cartes « objectifs » en deux tas :</a:t>
            </a:r>
          </a:p>
          <a:p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objectifs/ambitions qui me parlent, auxquelles je pourrai aspirer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objectifs/ambitions qui ne me parlent pas.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r>
              <a:rPr lang="fr-FR" sz="1600" dirty="0"/>
              <a:t>Prendre le tas des cartes « objectifs » qui parlent au jeune et passer en revue les cartes en les faisant commenter par le jeune. </a:t>
            </a:r>
          </a:p>
          <a:p>
            <a:endParaRPr lang="fr-FR" sz="1600" dirty="0"/>
          </a:p>
          <a:p>
            <a:r>
              <a:rPr lang="fr-FR" sz="1600" dirty="0"/>
              <a:t>Les cartes « objectif » ne sont qu’un support, un alibi, pour que le jeune finisse par formuler un « rêve », une « ambition » qui lui soit propre. Son rêve, son ambition. </a:t>
            </a:r>
          </a:p>
          <a:p>
            <a:endParaRPr lang="fr-FR" sz="1600" dirty="0"/>
          </a:p>
          <a:p>
            <a:r>
              <a:rPr lang="fr-FR" sz="1600" dirty="0">
                <a:sym typeface="Wingdings" panose="05000000000000000000" pitchFamily="2" charset="2"/>
              </a:rPr>
              <a:t> </a:t>
            </a:r>
            <a:r>
              <a:rPr lang="fr-FR" sz="1600" dirty="0">
                <a:highlight>
                  <a:srgbClr val="FFFF00"/>
                </a:highlight>
                <a:sym typeface="Wingdings" panose="05000000000000000000" pitchFamily="2" charset="2"/>
              </a:rPr>
              <a:t>Il écrit dans sa SPO son ou ses grandes ambitions.</a:t>
            </a:r>
            <a:endParaRPr lang="fr-FR" sz="1600" dirty="0">
              <a:highlight>
                <a:srgbClr val="FFFF00"/>
              </a:highlight>
            </a:endParaRP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95062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LA METHODOLOGIE : 3</a:t>
            </a:r>
            <a:r>
              <a:rPr lang="fr-FR" sz="1800" baseline="30000" dirty="0">
                <a:solidFill>
                  <a:srgbClr val="C2113A"/>
                </a:solidFill>
              </a:rPr>
              <a:t>ème</a:t>
            </a:r>
            <a:r>
              <a:rPr lang="fr-FR" sz="1800" dirty="0">
                <a:solidFill>
                  <a:srgbClr val="C2113A"/>
                </a:solidFill>
              </a:rPr>
              <a:t> </a:t>
            </a:r>
            <a:r>
              <a:rPr lang="fr-FR" sz="1800" dirty="0" err="1">
                <a:solidFill>
                  <a:srgbClr val="C2113A"/>
                </a:solidFill>
              </a:rPr>
              <a:t>etape</a:t>
            </a:r>
            <a:endParaRPr lang="fr-FR" sz="1800" dirty="0">
              <a:solidFill>
                <a:srgbClr val="C2113A"/>
              </a:solidFill>
            </a:endParaRP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5" y="1477466"/>
            <a:ext cx="800576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Il s’agit maintenant de travailler avec le jeune à raccrocher son rêve de demain à sa réalité d’aujourd’hui.</a:t>
            </a:r>
          </a:p>
          <a:p>
            <a:endParaRPr lang="fr-FR" sz="1600" dirty="0"/>
          </a:p>
          <a:p>
            <a:r>
              <a:rPr lang="fr-FR" sz="1600" dirty="0"/>
              <a:t>Pour cela, il faut reprendre avec lui, les cartes « métier » et regarder comment le fait d’exercer tel ou tel métier lui permettrait de gravir un échelon de plus vers son rêve. Qu’il commence à bâtir sa propre stratégie de carrière.</a:t>
            </a:r>
          </a:p>
          <a:p>
            <a:endParaRPr lang="fr-FR" sz="1600" dirty="0"/>
          </a:p>
          <a:p>
            <a:r>
              <a:rPr lang="fr-FR" sz="1600" dirty="0"/>
              <a:t>Les fiches « métier » qu’il a choisi lui ont permis de découvrir était le niveau de diplôme requis et les compétences techniques et non techniques.</a:t>
            </a:r>
          </a:p>
          <a:p>
            <a:endParaRPr lang="fr-FR" sz="1600" dirty="0"/>
          </a:p>
          <a:p>
            <a:r>
              <a:rPr lang="fr-FR" sz="1600" dirty="0"/>
              <a:t>Par ailleurs, lors de la première étape, il a identifié quelles étaient ses compétences (ou ses qualités), il est donc en mesure d’élaborer sa propre stratégie d’orientation.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202842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LA METHODOLOGIE : 3</a:t>
            </a:r>
            <a:r>
              <a:rPr lang="fr-FR" sz="1800" baseline="30000" dirty="0">
                <a:solidFill>
                  <a:srgbClr val="C2113A"/>
                </a:solidFill>
              </a:rPr>
              <a:t>ème</a:t>
            </a:r>
            <a:r>
              <a:rPr lang="fr-FR" sz="1800" dirty="0">
                <a:solidFill>
                  <a:srgbClr val="C2113A"/>
                </a:solidFill>
              </a:rPr>
              <a:t> </a:t>
            </a:r>
            <a:r>
              <a:rPr lang="fr-FR" sz="1800" dirty="0" err="1">
                <a:solidFill>
                  <a:srgbClr val="C2113A"/>
                </a:solidFill>
              </a:rPr>
              <a:t>etape</a:t>
            </a:r>
            <a:endParaRPr lang="fr-FR" sz="1800" dirty="0">
              <a:solidFill>
                <a:srgbClr val="C2113A"/>
              </a:solidFill>
            </a:endParaRP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5" y="1477466"/>
            <a:ext cx="80057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Dans cette stratégie d’orientation, le jeune doit être en mesure de formuler :</a:t>
            </a:r>
          </a:p>
          <a:p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Son objectif à long terme (son rêve) et sa vision pour réaliser ce rêve.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Sa stratégie académique (quelle formation pour quel diplôme) : le jeune peut recourir à careercenter.ma pour identifier les formations disponibles.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Sa stratégie pour renforcer ses compétences non techniques (soft </a:t>
            </a:r>
            <a:r>
              <a:rPr lang="fr-FR" sz="1600" dirty="0" err="1"/>
              <a:t>skills</a:t>
            </a:r>
            <a:r>
              <a:rPr lang="fr-FR" sz="1600" dirty="0"/>
              <a:t>) en ayant notamment recours aux services du Career Center.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premiers métiers qu’il est susceptible d’exercer lors de son entrée sur le marché du travail.</a:t>
            </a:r>
          </a:p>
          <a:p>
            <a:endParaRPr lang="fr-FR" sz="1600" dirty="0"/>
          </a:p>
          <a:p>
            <a:r>
              <a:rPr lang="fr-FR" sz="1600" dirty="0"/>
              <a:t>Ces éléments vont lui permettre de finaliser sa SPO</a:t>
            </a:r>
          </a:p>
        </p:txBody>
      </p:sp>
    </p:spTree>
    <p:extLst>
      <p:ext uri="{BB962C8B-B14F-4D97-AF65-F5344CB8AC3E}">
        <p14:creationId xmlns:p14="http://schemas.microsoft.com/office/powerpoint/2010/main" val="274113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LA METHODOLOGIE : LE BILAN D’ORIENTATION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D2219C5-81C1-4C6F-A3F0-815164752487}"/>
              </a:ext>
            </a:extLst>
          </p:cNvPr>
          <p:cNvSpPr/>
          <p:nvPr/>
        </p:nvSpPr>
        <p:spPr>
          <a:xfrm>
            <a:off x="260350" y="825501"/>
            <a:ext cx="1419225" cy="223039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Nom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2A53BC00-15DB-49B0-86DD-7E3757F9B720}"/>
              </a:ext>
            </a:extLst>
          </p:cNvPr>
          <p:cNvSpPr/>
          <p:nvPr/>
        </p:nvSpPr>
        <p:spPr>
          <a:xfrm>
            <a:off x="1790700" y="825499"/>
            <a:ext cx="1419225" cy="223041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¨Prénom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81F02E22-2A03-4864-9CD2-A3F47C663E37}"/>
              </a:ext>
            </a:extLst>
          </p:cNvPr>
          <p:cNvSpPr/>
          <p:nvPr/>
        </p:nvSpPr>
        <p:spPr>
          <a:xfrm>
            <a:off x="3321050" y="806049"/>
            <a:ext cx="2976563" cy="261940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Diplôme préparé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91C8E8C-608F-4BCE-8719-24841BE595EF}"/>
              </a:ext>
            </a:extLst>
          </p:cNvPr>
          <p:cNvSpPr/>
          <p:nvPr/>
        </p:nvSpPr>
        <p:spPr>
          <a:xfrm>
            <a:off x="6450806" y="817952"/>
            <a:ext cx="2432844" cy="261940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Nom de l’établissement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3965807-C33E-4FEB-9472-408A5E8B1571}"/>
              </a:ext>
            </a:extLst>
          </p:cNvPr>
          <p:cNvSpPr/>
          <p:nvPr/>
        </p:nvSpPr>
        <p:spPr>
          <a:xfrm>
            <a:off x="4690663" y="1603380"/>
            <a:ext cx="4192987" cy="4283070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Les compétences que j’aimerai développer ou acquérir et ce que je compte faire pour.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DF841C0-7473-40E2-BB1A-0EEDDF179287}"/>
              </a:ext>
            </a:extLst>
          </p:cNvPr>
          <p:cNvSpPr/>
          <p:nvPr/>
        </p:nvSpPr>
        <p:spPr>
          <a:xfrm>
            <a:off x="191292" y="1603380"/>
            <a:ext cx="4380708" cy="4283070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Mes principales caractéristiques/ qualités/ compétences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EFF928A-40B7-4F2B-B8AE-0A38C67FBBD2}"/>
              </a:ext>
            </a:extLst>
          </p:cNvPr>
          <p:cNvSpPr txBox="1"/>
          <p:nvPr/>
        </p:nvSpPr>
        <p:spPr>
          <a:xfrm>
            <a:off x="0" y="1199638"/>
            <a:ext cx="9144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highlight>
                  <a:srgbClr val="FFFF00"/>
                </a:highlight>
              </a:rPr>
              <a:t>Mes qualités / compétences / caractéristiques</a:t>
            </a:r>
          </a:p>
        </p:txBody>
      </p:sp>
    </p:spTree>
    <p:extLst>
      <p:ext uri="{BB962C8B-B14F-4D97-AF65-F5344CB8AC3E}">
        <p14:creationId xmlns:p14="http://schemas.microsoft.com/office/powerpoint/2010/main" val="121960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LA METHODOLOGIE : LE BILAN D’ORIENTATION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3965807-C33E-4FEB-9472-408A5E8B1571}"/>
              </a:ext>
            </a:extLst>
          </p:cNvPr>
          <p:cNvSpPr/>
          <p:nvPr/>
        </p:nvSpPr>
        <p:spPr>
          <a:xfrm>
            <a:off x="191292" y="1835584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techniques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DF841C0-7473-40E2-BB1A-0EEDDF179287}"/>
              </a:ext>
            </a:extLst>
          </p:cNvPr>
          <p:cNvSpPr/>
          <p:nvPr/>
        </p:nvSpPr>
        <p:spPr>
          <a:xfrm>
            <a:off x="191291" y="1264826"/>
            <a:ext cx="1999457" cy="285379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Métier 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8450491-DB3B-4746-8BDC-85C22BA0B95E}"/>
              </a:ext>
            </a:extLst>
          </p:cNvPr>
          <p:cNvSpPr txBox="1"/>
          <p:nvPr/>
        </p:nvSpPr>
        <p:spPr>
          <a:xfrm>
            <a:off x="0" y="729834"/>
            <a:ext cx="9144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highlight>
                  <a:srgbClr val="FFFF00"/>
                </a:highlight>
              </a:rPr>
              <a:t>Les métiers que je pourrai exercer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39C093C1-0F31-4BA9-B9ED-2EF9F0ED9E16}"/>
              </a:ext>
            </a:extLst>
          </p:cNvPr>
          <p:cNvSpPr/>
          <p:nvPr/>
        </p:nvSpPr>
        <p:spPr>
          <a:xfrm>
            <a:off x="191292" y="1550205"/>
            <a:ext cx="1999458" cy="223833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Diplôme requis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B4CF3DEA-0636-413E-9AB7-669B4BF25758}"/>
              </a:ext>
            </a:extLst>
          </p:cNvPr>
          <p:cNvSpPr/>
          <p:nvPr/>
        </p:nvSpPr>
        <p:spPr>
          <a:xfrm>
            <a:off x="191290" y="3975529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non techniques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64090454-8D9E-4E17-8DEC-F1B30EEB56A5}"/>
              </a:ext>
            </a:extLst>
          </p:cNvPr>
          <p:cNvSpPr/>
          <p:nvPr/>
        </p:nvSpPr>
        <p:spPr>
          <a:xfrm>
            <a:off x="2352675" y="1835584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techniques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6472E377-1483-4D48-86CE-5FF82A5B371E}"/>
              </a:ext>
            </a:extLst>
          </p:cNvPr>
          <p:cNvSpPr/>
          <p:nvPr/>
        </p:nvSpPr>
        <p:spPr>
          <a:xfrm>
            <a:off x="2352674" y="1264826"/>
            <a:ext cx="1999457" cy="285379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Métier 2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7CC8B4DD-A2C1-4AD5-BED8-BFBE24E718B5}"/>
              </a:ext>
            </a:extLst>
          </p:cNvPr>
          <p:cNvSpPr/>
          <p:nvPr/>
        </p:nvSpPr>
        <p:spPr>
          <a:xfrm>
            <a:off x="2352675" y="1550205"/>
            <a:ext cx="1999458" cy="223833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Diplôme requis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A46B540-95EC-4A9B-9501-CFB86C393BFA}"/>
              </a:ext>
            </a:extLst>
          </p:cNvPr>
          <p:cNvSpPr/>
          <p:nvPr/>
        </p:nvSpPr>
        <p:spPr>
          <a:xfrm>
            <a:off x="2352673" y="3975529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non techniques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0C045785-4697-4B1D-B27A-FE6745563A6C}"/>
              </a:ext>
            </a:extLst>
          </p:cNvPr>
          <p:cNvSpPr/>
          <p:nvPr/>
        </p:nvSpPr>
        <p:spPr>
          <a:xfrm>
            <a:off x="4514056" y="1835584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techniques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5DD424ED-7299-4606-B4C0-4A0887182A5D}"/>
              </a:ext>
            </a:extLst>
          </p:cNvPr>
          <p:cNvSpPr/>
          <p:nvPr/>
        </p:nvSpPr>
        <p:spPr>
          <a:xfrm>
            <a:off x="4514055" y="1264826"/>
            <a:ext cx="1999457" cy="285379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Métier 3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5461FE2A-F247-45E9-861D-D59507EA77CB}"/>
              </a:ext>
            </a:extLst>
          </p:cNvPr>
          <p:cNvSpPr/>
          <p:nvPr/>
        </p:nvSpPr>
        <p:spPr>
          <a:xfrm>
            <a:off x="4514056" y="1550205"/>
            <a:ext cx="1999458" cy="223833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Diplôme requis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ECC5EAE2-69C3-4E31-8A12-B444E82028B3}"/>
              </a:ext>
            </a:extLst>
          </p:cNvPr>
          <p:cNvSpPr/>
          <p:nvPr/>
        </p:nvSpPr>
        <p:spPr>
          <a:xfrm>
            <a:off x="4514054" y="3975529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non techniques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DA6B974A-B872-43E6-B385-B354A16E1B83}"/>
              </a:ext>
            </a:extLst>
          </p:cNvPr>
          <p:cNvSpPr/>
          <p:nvPr/>
        </p:nvSpPr>
        <p:spPr>
          <a:xfrm>
            <a:off x="6675435" y="1835584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techniques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10B3030-87FF-413E-ADBF-0270C2F785FC}"/>
              </a:ext>
            </a:extLst>
          </p:cNvPr>
          <p:cNvSpPr/>
          <p:nvPr/>
        </p:nvSpPr>
        <p:spPr>
          <a:xfrm>
            <a:off x="6675434" y="1264826"/>
            <a:ext cx="1999457" cy="285379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r>
              <a:rPr lang="fr-FR" sz="1200" dirty="0">
                <a:solidFill>
                  <a:schemeClr val="tx1"/>
                </a:solidFill>
              </a:rPr>
              <a:t>Métier 4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4D4A539A-6113-4F1E-A3CD-2B9CAD8779B8}"/>
              </a:ext>
            </a:extLst>
          </p:cNvPr>
          <p:cNvSpPr/>
          <p:nvPr/>
        </p:nvSpPr>
        <p:spPr>
          <a:xfrm>
            <a:off x="6675435" y="1550205"/>
            <a:ext cx="1999458" cy="223833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77500" lnSpcReduction="20000"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Diplôme requis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4FFEC01C-4585-4783-946C-23BE17036AC5}"/>
              </a:ext>
            </a:extLst>
          </p:cNvPr>
          <p:cNvSpPr/>
          <p:nvPr/>
        </p:nvSpPr>
        <p:spPr>
          <a:xfrm>
            <a:off x="6675433" y="3975529"/>
            <a:ext cx="1999458" cy="1987545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Compétences non techniques</a:t>
            </a:r>
          </a:p>
        </p:txBody>
      </p:sp>
    </p:spTree>
    <p:extLst>
      <p:ext uri="{BB962C8B-B14F-4D97-AF65-F5344CB8AC3E}">
        <p14:creationId xmlns:p14="http://schemas.microsoft.com/office/powerpoint/2010/main" val="236847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LA METHODOLOGIE : LE BILAN D’ORIENTATION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DF841C0-7473-40E2-BB1A-0EEDDF179287}"/>
              </a:ext>
            </a:extLst>
          </p:cNvPr>
          <p:cNvSpPr/>
          <p:nvPr/>
        </p:nvSpPr>
        <p:spPr>
          <a:xfrm>
            <a:off x="191292" y="1603380"/>
            <a:ext cx="8743158" cy="4283070"/>
          </a:xfrm>
          <a:prstGeom prst="round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EFF928A-40B7-4F2B-B8AE-0A38C67FBBD2}"/>
              </a:ext>
            </a:extLst>
          </p:cNvPr>
          <p:cNvSpPr txBox="1"/>
          <p:nvPr/>
        </p:nvSpPr>
        <p:spPr>
          <a:xfrm>
            <a:off x="0" y="1199638"/>
            <a:ext cx="9144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highlight>
                  <a:srgbClr val="FFFF00"/>
                </a:highlight>
              </a:rPr>
              <a:t>Mes rêves, mes ambitions</a:t>
            </a:r>
          </a:p>
        </p:txBody>
      </p:sp>
    </p:spTree>
    <p:extLst>
      <p:ext uri="{BB962C8B-B14F-4D97-AF65-F5344CB8AC3E}">
        <p14:creationId xmlns:p14="http://schemas.microsoft.com/office/powerpoint/2010/main" val="329799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ADF841C0-7473-40E2-BB1A-0EEDDF179287}"/>
              </a:ext>
            </a:extLst>
          </p:cNvPr>
          <p:cNvSpPr/>
          <p:nvPr/>
        </p:nvSpPr>
        <p:spPr>
          <a:xfrm>
            <a:off x="191292" y="647700"/>
            <a:ext cx="1779587" cy="5238750"/>
          </a:xfrm>
          <a:prstGeom prst="roundRect">
            <a:avLst/>
          </a:prstGeom>
          <a:noFill/>
          <a:ln w="28575"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Là où j’en suis dans mes études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2682B8D-31F1-4A11-ADB5-726DA6D4D05B}"/>
              </a:ext>
            </a:extLst>
          </p:cNvPr>
          <p:cNvSpPr/>
          <p:nvPr/>
        </p:nvSpPr>
        <p:spPr>
          <a:xfrm>
            <a:off x="7807618" y="2096295"/>
            <a:ext cx="1324771" cy="2341560"/>
          </a:xfrm>
          <a:prstGeom prst="roundRect">
            <a:avLst/>
          </a:prstGeom>
          <a:noFill/>
          <a:ln w="28575"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Mon rêve, mon ambition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995A081-8648-4651-A171-8F7C650BC46A}"/>
              </a:ext>
            </a:extLst>
          </p:cNvPr>
          <p:cNvCxnSpPr>
            <a:cxnSpLocks/>
            <a:stCxn id="20" idx="1"/>
            <a:endCxn id="24" idx="1"/>
          </p:cNvCxnSpPr>
          <p:nvPr/>
        </p:nvCxnSpPr>
        <p:spPr>
          <a:xfrm>
            <a:off x="191292" y="3267075"/>
            <a:ext cx="56645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lèche : pentagone 7">
            <a:extLst>
              <a:ext uri="{FF2B5EF4-FFF2-40B4-BE49-F238E27FC236}">
                <a16:creationId xmlns:a16="http://schemas.microsoft.com/office/drawing/2014/main" id="{0FCC3893-E253-4AEC-8987-6B274E029EB6}"/>
              </a:ext>
            </a:extLst>
          </p:cNvPr>
          <p:cNvSpPr/>
          <p:nvPr/>
        </p:nvSpPr>
        <p:spPr>
          <a:xfrm>
            <a:off x="2083156" y="647701"/>
            <a:ext cx="3772696" cy="2480876"/>
          </a:xfrm>
          <a:prstGeom prst="homePlate">
            <a:avLst>
              <a:gd name="adj" fmla="val 29651"/>
            </a:avLst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Flèche : pentagone 11">
            <a:extLst>
              <a:ext uri="{FF2B5EF4-FFF2-40B4-BE49-F238E27FC236}">
                <a16:creationId xmlns:a16="http://schemas.microsoft.com/office/drawing/2014/main" id="{2E8B7EE1-AAB6-4C4C-8292-79AC1F92A681}"/>
              </a:ext>
            </a:extLst>
          </p:cNvPr>
          <p:cNvSpPr/>
          <p:nvPr/>
        </p:nvSpPr>
        <p:spPr>
          <a:xfrm>
            <a:off x="2104229" y="3371489"/>
            <a:ext cx="3755630" cy="2514961"/>
          </a:xfrm>
          <a:prstGeom prst="homePlate">
            <a:avLst>
              <a:gd name="adj" fmla="val 28412"/>
            </a:avLst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0851F21-AE99-46A0-B6FA-5B0169BEE466}"/>
              </a:ext>
            </a:extLst>
          </p:cNvPr>
          <p:cNvCxnSpPr>
            <a:cxnSpLocks/>
            <a:stCxn id="24" idx="3"/>
            <a:endCxn id="6" idx="1"/>
          </p:cNvCxnSpPr>
          <p:nvPr/>
        </p:nvCxnSpPr>
        <p:spPr>
          <a:xfrm>
            <a:off x="7258009" y="3267075"/>
            <a:ext cx="54960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A391A383-7C73-4937-9037-C9F903DA1B95}"/>
              </a:ext>
            </a:extLst>
          </p:cNvPr>
          <p:cNvSpPr txBox="1"/>
          <p:nvPr/>
        </p:nvSpPr>
        <p:spPr>
          <a:xfrm>
            <a:off x="2047120" y="647700"/>
            <a:ext cx="1675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Parcours académique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7E3CD14-0394-4252-8819-B167F63BF096}"/>
              </a:ext>
            </a:extLst>
          </p:cNvPr>
          <p:cNvSpPr txBox="1"/>
          <p:nvPr/>
        </p:nvSpPr>
        <p:spPr>
          <a:xfrm>
            <a:off x="2069994" y="3394562"/>
            <a:ext cx="1967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Développer mes soft </a:t>
            </a:r>
            <a:r>
              <a:rPr lang="fr-FR" sz="1200" dirty="0" err="1"/>
              <a:t>skills</a:t>
            </a:r>
            <a:endParaRPr lang="fr-FR" sz="12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8223B57-0BF3-4C22-B02B-2F042277AC36}"/>
              </a:ext>
            </a:extLst>
          </p:cNvPr>
          <p:cNvSpPr txBox="1"/>
          <p:nvPr/>
        </p:nvSpPr>
        <p:spPr>
          <a:xfrm>
            <a:off x="156470" y="3286941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Mes soft </a:t>
            </a:r>
            <a:r>
              <a:rPr lang="fr-FR" sz="1200" dirty="0" err="1"/>
              <a:t>skills</a:t>
            </a:r>
            <a:endParaRPr lang="fr-FR" sz="1200" dirty="0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5829885A-B6D5-4DB5-9A78-A0DCD2C38F93}"/>
              </a:ext>
            </a:extLst>
          </p:cNvPr>
          <p:cNvSpPr/>
          <p:nvPr/>
        </p:nvSpPr>
        <p:spPr>
          <a:xfrm>
            <a:off x="5855852" y="2096295"/>
            <a:ext cx="1402157" cy="2341560"/>
          </a:xfrm>
          <a:prstGeom prst="roundRect">
            <a:avLst/>
          </a:prstGeom>
          <a:noFill/>
          <a:ln w="28575"/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Mon 1</a:t>
            </a:r>
            <a:r>
              <a:rPr lang="fr-FR" sz="1200" baseline="30000" dirty="0">
                <a:solidFill>
                  <a:schemeClr val="tx1"/>
                </a:solidFill>
              </a:rPr>
              <a:t>er</a:t>
            </a:r>
            <a:r>
              <a:rPr lang="fr-FR" sz="1200" dirty="0">
                <a:solidFill>
                  <a:schemeClr val="tx1"/>
                </a:solidFill>
              </a:rPr>
              <a:t> travail</a:t>
            </a: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7" name="Titre 15">
            <a:extLst>
              <a:ext uri="{FF2B5EF4-FFF2-40B4-BE49-F238E27FC236}">
                <a16:creationId xmlns:a16="http://schemas.microsoft.com/office/drawing/2014/main" id="{A4A769A9-3670-4484-BB9C-ED9E6834FE06}"/>
              </a:ext>
            </a:extLst>
          </p:cNvPr>
          <p:cNvSpPr txBox="1">
            <a:spLocks/>
          </p:cNvSpPr>
          <p:nvPr/>
        </p:nvSpPr>
        <p:spPr>
          <a:xfrm>
            <a:off x="192213" y="127387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MA STRATEGIE PERSONNELLE D’ORIENTATION</a:t>
            </a:r>
          </a:p>
        </p:txBody>
      </p:sp>
    </p:spTree>
    <p:extLst>
      <p:ext uri="{BB962C8B-B14F-4D97-AF65-F5344CB8AC3E}">
        <p14:creationId xmlns:p14="http://schemas.microsoft.com/office/powerpoint/2010/main" val="3091178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5">
            <a:extLst>
              <a:ext uri="{FF2B5EF4-FFF2-40B4-BE49-F238E27FC236}">
                <a16:creationId xmlns:a16="http://schemas.microsoft.com/office/drawing/2014/main" id="{417222F3-5371-4D3D-9651-2B8EF6FDB8F7}"/>
              </a:ext>
            </a:extLst>
          </p:cNvPr>
          <p:cNvSpPr txBox="1">
            <a:spLocks/>
          </p:cNvSpPr>
          <p:nvPr/>
        </p:nvSpPr>
        <p:spPr>
          <a:xfrm>
            <a:off x="192213" y="127387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REMARQUES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FD40E02-89A7-49EB-AD37-5094077F53DA}"/>
              </a:ext>
            </a:extLst>
          </p:cNvPr>
          <p:cNvSpPr txBox="1"/>
          <p:nvPr/>
        </p:nvSpPr>
        <p:spPr>
          <a:xfrm>
            <a:off x="828675" y="1409699"/>
            <a:ext cx="7905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Une fiche de suivi est présente dans la SPO du jeune qu’il devra renseigner lui-même au cours des prochains entretiens individuels de suivi.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 modèle de SPO peut, bien sûr, être adapté, amélioré en fonction de votre contexte.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Vous avez toute latitude pour utiliser les cartes autrement que dans la méthode présentée ici. Sentez-vous libre d’imaginer, de tester, d’autres usages et partagez votre expérience avec vos collègues.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245677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5">
            <a:extLst>
              <a:ext uri="{FF2B5EF4-FFF2-40B4-BE49-F238E27FC236}">
                <a16:creationId xmlns:a16="http://schemas.microsoft.com/office/drawing/2014/main" id="{FCE8C484-0473-4A6E-8D1F-7D9ADE851FD2}"/>
              </a:ext>
            </a:extLst>
          </p:cNvPr>
          <p:cNvSpPr txBox="1">
            <a:spLocks/>
          </p:cNvSpPr>
          <p:nvPr/>
        </p:nvSpPr>
        <p:spPr>
          <a:xfrm>
            <a:off x="901700" y="2792413"/>
            <a:ext cx="7340600" cy="6492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r-FR" dirty="0">
                <a:latin typeface="Arial"/>
              </a:rPr>
              <a:t>merci de votre attention </a:t>
            </a:r>
          </a:p>
          <a:p>
            <a:pPr algn="ctr" fontAlgn="auto">
              <a:spcAft>
                <a:spcPts val="0"/>
              </a:spcAft>
              <a:defRPr/>
            </a:pPr>
            <a:endParaRPr lang="fr-FR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INTRODUCTION 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6" y="768349"/>
            <a:ext cx="78867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Les jeunes n’ont pas forcément une idée précise quant à la définition de leurs objectifs professionnels.</a:t>
            </a:r>
          </a:p>
          <a:p>
            <a:endParaRPr lang="fr-FR" sz="1600" dirty="0"/>
          </a:p>
          <a:p>
            <a:r>
              <a:rPr lang="fr-FR" sz="1600" dirty="0"/>
              <a:t>Les Cartes Career Center et la méthodologie associée doivent permettre aux jeunes d’élargir le spectre de leurs perspectives d’avenir.</a:t>
            </a:r>
          </a:p>
          <a:p>
            <a:endParaRPr lang="fr-FR" sz="1600" dirty="0"/>
          </a:p>
          <a:p>
            <a:r>
              <a:rPr lang="fr-FR" sz="1600" dirty="0"/>
              <a:t>Elles peuvent être utiliser en entretien individuel ou en petit groupe (3 max)</a:t>
            </a:r>
          </a:p>
          <a:p>
            <a:endParaRPr lang="fr-FR" sz="1600" dirty="0"/>
          </a:p>
          <a:p>
            <a:r>
              <a:rPr lang="fr-FR" sz="1600" dirty="0"/>
              <a:t>Elles se répartissent en 3 jeux distincts :</a:t>
            </a:r>
          </a:p>
          <a:p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pépites (qui peuvent être une qualité, un trait de personnalité, une compétence, etc.)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métiers 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objectifs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r>
              <a:rPr lang="fr-FR" sz="1600" dirty="0"/>
              <a:t>Elles sont utilisées lors de 5 étapes qui peuvent être réalisées la même journée (prévoir un minimum de 3 heures) ou en 3 ou 4 temps différents (recommandé)</a:t>
            </a:r>
          </a:p>
        </p:txBody>
      </p:sp>
    </p:spTree>
    <p:extLst>
      <p:ext uri="{BB962C8B-B14F-4D97-AF65-F5344CB8AC3E}">
        <p14:creationId xmlns:p14="http://schemas.microsoft.com/office/powerpoint/2010/main" val="243017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INTRODUCTION 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FE23F704-1035-4CF7-98EC-7F3BA97392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8079832"/>
              </p:ext>
            </p:extLst>
          </p:nvPr>
        </p:nvGraphicFramePr>
        <p:xfrm>
          <a:off x="0" y="1574800"/>
          <a:ext cx="6800850" cy="325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E77705F-C1C6-4EBD-8C04-1D339E3715F1}"/>
              </a:ext>
            </a:extLst>
          </p:cNvPr>
          <p:cNvSpPr/>
          <p:nvPr/>
        </p:nvSpPr>
        <p:spPr>
          <a:xfrm>
            <a:off x="6800850" y="2487216"/>
            <a:ext cx="2209800" cy="1433512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STRATEGIE PERSONNELLE D’ORIENTATION (SPO)</a:t>
            </a:r>
          </a:p>
        </p:txBody>
      </p:sp>
    </p:spTree>
    <p:extLst>
      <p:ext uri="{BB962C8B-B14F-4D97-AF65-F5344CB8AC3E}">
        <p14:creationId xmlns:p14="http://schemas.microsoft.com/office/powerpoint/2010/main" val="204870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INTRODUCTION 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6" y="996949"/>
            <a:ext cx="7886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Tout au long du processus le jeune doit être placé en situation active : c’est à lui de faire des choix, c’est son avenir, sa stratégie de vie. </a:t>
            </a:r>
          </a:p>
          <a:p>
            <a:endParaRPr lang="fr-FR" sz="1600" dirty="0"/>
          </a:p>
          <a:p>
            <a:r>
              <a:rPr lang="fr-FR" sz="1600" dirty="0"/>
              <a:t>Les cartes servent de support à la discussion pour amener le jeune à s’interroger sur ses aspirations profondes et sur les moyens à mettre en œuvre pour les réaliser.</a:t>
            </a:r>
          </a:p>
          <a:p>
            <a:endParaRPr lang="fr-FR" sz="1600" dirty="0"/>
          </a:p>
          <a:p>
            <a:r>
              <a:rPr lang="fr-FR" sz="1600" dirty="0"/>
              <a:t>Tout au long du processus, il renseigne par écrit sa « Stratégie Personnelle d’Orientation (SPO) », un résumé du fruit de son travail.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59766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Le premier entretien 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492125" y="925513"/>
            <a:ext cx="78867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Lors de ce premier entretien, qui ne doit pas durer plus de 15 à 20 minutes, il faut expliquer au jeune l’ensemble du processus qui le conduira à rédiger sa stratégie personnelle d’orientation. </a:t>
            </a:r>
          </a:p>
          <a:p>
            <a:endParaRPr lang="fr-FR" sz="1600" dirty="0"/>
          </a:p>
          <a:p>
            <a:r>
              <a:rPr lang="fr-FR" sz="1600" dirty="0"/>
              <a:t>Le jeune doit comprendre que c’est un engagement sur la durée et que l’exercice n’a d’intérêt que s’il est réalisé honnêtement et sérieusement.</a:t>
            </a:r>
          </a:p>
          <a:p>
            <a:endParaRPr lang="fr-FR" sz="1600" dirty="0"/>
          </a:p>
          <a:p>
            <a:r>
              <a:rPr lang="fr-FR" sz="1600" dirty="0"/>
              <a:t>Lors de cet entretien, le conseiller et le jeune se mettent d’accord sur un planning de rendez-vous (idéalement 3). Chaque rendez vous pourra durer de 1 à 2 h. Il s’agit donc d’un engagement mutuel fort. Le jeune doit être conscient du temps accordé par le conseiller.</a:t>
            </a:r>
          </a:p>
          <a:p>
            <a:endParaRPr lang="fr-FR" sz="1600" dirty="0"/>
          </a:p>
          <a:p>
            <a:r>
              <a:rPr lang="fr-FR" sz="1600" dirty="0"/>
              <a:t>Sa SPO est remise au jeune. La date de la 1</a:t>
            </a:r>
            <a:r>
              <a:rPr lang="fr-FR" sz="1600" baseline="30000" dirty="0"/>
              <a:t>ère</a:t>
            </a:r>
            <a:r>
              <a:rPr lang="fr-FR" sz="1600" dirty="0"/>
              <a:t> séance est fixée.</a:t>
            </a:r>
          </a:p>
        </p:txBody>
      </p:sp>
    </p:spTree>
    <p:extLst>
      <p:ext uri="{BB962C8B-B14F-4D97-AF65-F5344CB8AC3E}">
        <p14:creationId xmlns:p14="http://schemas.microsoft.com/office/powerpoint/2010/main" val="50639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ETAPE 1 : Les cartes « pépites »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5" y="1903750"/>
            <a:ext cx="80057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Prendre les cartes « pépites ». Le jeune doit trier les cartes « Pépites » en 3 tas :</a:t>
            </a:r>
          </a:p>
          <a:p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pépites que je possède : pour celles là, le jeune doit pouvoir citer des exemples concrets de sa vie qui montrent qu’il possède bien ces qualités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pépites que je ne possède pas mais que j’aimerai acquérir : le jeune doit alors préciser ce qu’il compte faire pour les acquérir </a:t>
            </a:r>
            <a:r>
              <a:rPr lang="fr-FR" sz="1600" dirty="0">
                <a:sym typeface="Wingdings" panose="05000000000000000000" pitchFamily="2" charset="2"/>
              </a:rPr>
              <a:t> </a:t>
            </a:r>
            <a:r>
              <a:rPr lang="fr-FR" sz="1600" dirty="0">
                <a:highlight>
                  <a:srgbClr val="FFFF00"/>
                </a:highlight>
                <a:sym typeface="Wingdings" panose="05000000000000000000" pitchFamily="2" charset="2"/>
              </a:rPr>
              <a:t>il note dans sa SPO</a:t>
            </a:r>
            <a:endParaRPr lang="fr-FR" sz="1600" dirty="0">
              <a:highlight>
                <a:srgbClr val="FFFF00"/>
              </a:highlight>
            </a:endParaRP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Les pépites que je ne possède pas et que je ne souhaite pas acquérir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ETAPE 1 : LES CARTES « PEPITES »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5" y="1477466"/>
            <a:ext cx="82089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De façon intuitive, le jeune doit alors rassembler ses « pépites » en pôles. Le jeune rassemble les pépites selon ses propres critères de rapprochement. Il aboutira à 10 ou 15 pôles de cartes « pépite » rassemblées. </a:t>
            </a:r>
          </a:p>
          <a:p>
            <a:endParaRPr lang="fr-FR" sz="1600" dirty="0"/>
          </a:p>
          <a:p>
            <a:r>
              <a:rPr lang="fr-FR" sz="1600" dirty="0"/>
              <a:t>A cette étape, un dialogue peut s’engager avec le jeune sur les associations de cartes « pépites » qu’il a pu faire.</a:t>
            </a:r>
          </a:p>
          <a:p>
            <a:endParaRPr lang="fr-FR" sz="1600" dirty="0"/>
          </a:p>
          <a:p>
            <a:r>
              <a:rPr lang="fr-FR" sz="1600" dirty="0"/>
              <a:t>Il faut ensuite identifier les 3 à 5 paquets de cartes « pépites » les plus épais : ils constituent les grandes caractéristiques de la personnalité du jeune.</a:t>
            </a:r>
          </a:p>
          <a:p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highlight>
                  <a:srgbClr val="FFFF00"/>
                </a:highlight>
                <a:sym typeface="Wingdings" panose="05000000000000000000" pitchFamily="2" charset="2"/>
              </a:rPr>
              <a:t>Le jeune prend note de ses 3 à 5 caractéristique dans sa SPO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FR" sz="1600" dirty="0">
              <a:sym typeface="Wingdings" panose="05000000000000000000" pitchFamily="2" charset="2"/>
            </a:endParaRPr>
          </a:p>
          <a:p>
            <a:r>
              <a:rPr lang="fr-FR" sz="1600" dirty="0">
                <a:sym typeface="Wingdings" panose="05000000000000000000" pitchFamily="2" charset="2"/>
              </a:rPr>
              <a:t>Fin de la 1</a:t>
            </a:r>
            <a:r>
              <a:rPr lang="fr-FR" sz="1600" baseline="30000" dirty="0">
                <a:sym typeface="Wingdings" panose="05000000000000000000" pitchFamily="2" charset="2"/>
              </a:rPr>
              <a:t>ère</a:t>
            </a:r>
            <a:r>
              <a:rPr lang="fr-FR" sz="1600" dirty="0">
                <a:sym typeface="Wingdings" panose="05000000000000000000" pitchFamily="2" charset="2"/>
              </a:rPr>
              <a:t> étape.</a:t>
            </a:r>
            <a:r>
              <a:rPr lang="fr-FR" sz="1600" dirty="0"/>
              <a:t> </a:t>
            </a:r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1001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Étape 2 : Les cartes « métier »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5" y="1477466"/>
            <a:ext cx="80057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Prendre le jeu de cartes « métiers ». Proposer au jeune de trier les cartes « métier » en 2 tas : les métiers que j’aimerai faire et les métiers que je n’aimerai pas faire.</a:t>
            </a:r>
          </a:p>
          <a:p>
            <a:endParaRPr lang="fr-FR" sz="1600" dirty="0"/>
          </a:p>
          <a:p>
            <a:r>
              <a:rPr lang="fr-FR" sz="1600" dirty="0"/>
              <a:t>Lorsque le jeune ne connait pas le métier en question, l’inviter à chercher des informations sur careercenter.ma , rubrique « Explorer ».</a:t>
            </a:r>
          </a:p>
          <a:p>
            <a:endParaRPr lang="fr-FR" sz="1600" dirty="0"/>
          </a:p>
          <a:p>
            <a:r>
              <a:rPr lang="fr-FR" sz="1600" dirty="0"/>
              <a:t>Vous prenez ensuite le tas des cartes « métier » que le jeune aimerait faire.</a:t>
            </a:r>
          </a:p>
          <a:p>
            <a:endParaRPr lang="fr-FR" sz="1600" dirty="0"/>
          </a:p>
          <a:p>
            <a:r>
              <a:rPr lang="fr-FR" sz="1600" dirty="0"/>
              <a:t>Avec lui, vous passez en revue ces cartes « métier » et discuter de la possibilité d’exercer ce métier par rapport aux études qu’il est en train d’accomplir. Il faut extraire du paquet de cartes « métier », les métiers que le jeune ne pourra, quoiqu’il fasse, jamais exercer. Le paquet de cartes « métier » a diminué et le tas ne doit pas faire plus de 10 cartes.</a:t>
            </a:r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7483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5">
            <a:extLst>
              <a:ext uri="{FF2B5EF4-FFF2-40B4-BE49-F238E27FC236}">
                <a16:creationId xmlns:a16="http://schemas.microsoft.com/office/drawing/2014/main" id="{E97B3AD5-1113-47F3-B8AE-5460DEA20D8C}"/>
              </a:ext>
            </a:extLst>
          </p:cNvPr>
          <p:cNvSpPr txBox="1">
            <a:spLocks/>
          </p:cNvSpPr>
          <p:nvPr/>
        </p:nvSpPr>
        <p:spPr>
          <a:xfrm>
            <a:off x="492125" y="2560638"/>
            <a:ext cx="8208963" cy="310673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18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C2113A"/>
              </a:buClr>
              <a:buSzPct val="100000"/>
              <a:buFont typeface="Arial"/>
              <a:buChar char="•"/>
              <a:defRPr sz="2000" b="0" i="0" kern="1200" cap="all">
                <a:solidFill>
                  <a:srgbClr val="002A6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3" name="Titre 15">
            <a:extLst>
              <a:ext uri="{FF2B5EF4-FFF2-40B4-BE49-F238E27FC236}">
                <a16:creationId xmlns:a16="http://schemas.microsoft.com/office/drawing/2014/main" id="{097ED127-ADEE-4A63-8C9C-695E5F16782B}"/>
              </a:ext>
            </a:extLst>
          </p:cNvPr>
          <p:cNvSpPr txBox="1">
            <a:spLocks/>
          </p:cNvSpPr>
          <p:nvPr/>
        </p:nvSpPr>
        <p:spPr>
          <a:xfrm>
            <a:off x="260350" y="309563"/>
            <a:ext cx="7340600" cy="64928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r-FR" sz="1800" dirty="0">
                <a:solidFill>
                  <a:srgbClr val="C2113A"/>
                </a:solidFill>
              </a:rPr>
              <a:t>Etape 2 : les cartes « métier »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3FED8FF1-9090-4DA9-B4B3-09FD4715F512}"/>
              </a:ext>
            </a:extLst>
          </p:cNvPr>
          <p:cNvSpPr txBox="1">
            <a:spLocks/>
          </p:cNvSpPr>
          <p:nvPr/>
        </p:nvSpPr>
        <p:spPr>
          <a:xfrm>
            <a:off x="260350" y="925513"/>
            <a:ext cx="7340600" cy="3921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fr-FR" sz="1600" u="sng" dirty="0">
              <a:solidFill>
                <a:srgbClr val="002A6C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43DAA04-D7A9-40BD-A914-88B89DA60442}"/>
              </a:ext>
            </a:extLst>
          </p:cNvPr>
          <p:cNvSpPr txBox="1"/>
          <p:nvPr/>
        </p:nvSpPr>
        <p:spPr>
          <a:xfrm>
            <a:off x="695325" y="1477466"/>
            <a:ext cx="80057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Le jeune doit ensuite lui-même recherché pour chacun de ces métiers :</a:t>
            </a:r>
          </a:p>
          <a:p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Le niveau de diplôme exigé pour l’exercer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Les compétences techniques demandées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Les compétences non techniques demandées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r>
              <a:rPr lang="fr-FR" sz="1600" dirty="0">
                <a:highlight>
                  <a:srgbClr val="FFFF00"/>
                </a:highlight>
                <a:sym typeface="Wingdings" panose="05000000000000000000" pitchFamily="2" charset="2"/>
              </a:rPr>
              <a:t> </a:t>
            </a:r>
            <a:r>
              <a:rPr lang="fr-FR" sz="1600" dirty="0">
                <a:highlight>
                  <a:srgbClr val="FFFF00"/>
                </a:highlight>
              </a:rPr>
              <a:t>Pour chacun de ces métiers (max.10), le jeune inscrite ces informations dans sa SPO. </a:t>
            </a:r>
          </a:p>
          <a:p>
            <a:endParaRPr lang="fr-FR" sz="1600" dirty="0"/>
          </a:p>
          <a:p>
            <a:r>
              <a:rPr lang="fr-FR" sz="1600" dirty="0"/>
              <a:t>Fin de la 2</a:t>
            </a:r>
            <a:r>
              <a:rPr lang="fr-FR" sz="1600" baseline="30000" dirty="0"/>
              <a:t>ème</a:t>
            </a:r>
            <a:r>
              <a:rPr lang="fr-FR" sz="1600" dirty="0"/>
              <a:t> étape.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63287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>
        <a:normAutofit fontScale="92500" lnSpcReduction="20000"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ntent empty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ack cove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Back cove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32866</TotalTime>
  <Words>829</Words>
  <Application>Microsoft Office PowerPoint</Application>
  <PresentationFormat>Affichage à l'écran (4:3)</PresentationFormat>
  <Paragraphs>184</Paragraphs>
  <Slides>18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Gill Sans MT</vt:lpstr>
      <vt:lpstr>Wingdings</vt:lpstr>
      <vt:lpstr>Thème Office</vt:lpstr>
      <vt:lpstr>Content empty</vt:lpstr>
      <vt:lpstr>Back cover</vt:lpstr>
      <vt:lpstr>1_Back cover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OZ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Oussama Benbila</dc:creator>
  <cp:lastModifiedBy>Aida Cherkaoui</cp:lastModifiedBy>
  <cp:revision>427</cp:revision>
  <cp:lastPrinted>2019-03-30T16:42:32Z</cp:lastPrinted>
  <dcterms:created xsi:type="dcterms:W3CDTF">2015-12-09T11:43:05Z</dcterms:created>
  <dcterms:modified xsi:type="dcterms:W3CDTF">2019-10-03T14:08:45Z</dcterms:modified>
</cp:coreProperties>
</file>